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webextensions/webextension1.xml" ContentType="application/vnd.ms-office.webextension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4630400" cy="8229600"/>
  <p:notesSz cx="8229600" cy="14630400"/>
  <p:embeddedFontLst>
    <p:embeddedFont>
      <p:font typeface="Kanit Light" panose="020B0604020202020204" charset="-34"/>
      <p:regular r:id="rId15"/>
    </p:embeddedFont>
    <p:embeddedFont>
      <p:font typeface="Martel San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33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139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865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68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7417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359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062883"/>
            <a:ext cx="95042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7" name="Text 4"/>
          <p:cNvSpPr/>
          <p:nvPr/>
        </p:nvSpPr>
        <p:spPr>
          <a:xfrm>
            <a:off x="793790" y="411182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Analyzing 3,900 purchases to uncover actionable insights on spending habits, customer segments, and product preferences for data-driven business strategies.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0927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7108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3288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/>
            </p:nvGraphicFramePr>
            <p:xfrm>
              <a:off x="0" y="1"/>
              <a:ext cx="14630400" cy="82295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"/>
                <a:ext cx="14630400" cy="82295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633" y="539472"/>
            <a:ext cx="6059210" cy="613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Strategic Recommendations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633" y="1544955"/>
            <a:ext cx="490418" cy="4904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6633" y="2280523"/>
            <a:ext cx="2452330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Target Young Adults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86633" y="2704743"/>
            <a:ext cx="6505932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Focus marketing on young adults using social media and influencer channels to maximize revenue impact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7715" y="1544955"/>
            <a:ext cx="490418" cy="4904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7715" y="2280523"/>
            <a:ext cx="3079909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Revise Subscription Strategy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437715" y="2704743"/>
            <a:ext cx="6506051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Add compelling perks to boost subscription sign-ups and spending among repeat buyers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6633" y="3724751"/>
            <a:ext cx="490418" cy="4904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6633" y="4460319"/>
            <a:ext cx="2517934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Expand Discount Offers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686633" y="4884539"/>
            <a:ext cx="6505932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Offer strategic discounts and bundle deals on popular apparel items like hats and sneakers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7715" y="3724751"/>
            <a:ext cx="490418" cy="4904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7715" y="4460319"/>
            <a:ext cx="2452330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Enhance Top Products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7437715" y="4884539"/>
            <a:ext cx="6506051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Prioritize inventory investment in highly rated items like gloves, sandals, and boots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6633" y="5904548"/>
            <a:ext cx="490418" cy="49041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6633" y="6640116"/>
            <a:ext cx="2661642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Nurture Loyal Customers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686633" y="7064335"/>
            <a:ext cx="6505932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Reward 3,116 loyal customers with personalized programs to maintain retention excellence</a:t>
            </a:r>
            <a:endParaRPr lang="en-US" sz="15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7715" y="5904548"/>
            <a:ext cx="490418" cy="49041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7715" y="6640116"/>
            <a:ext cx="2452330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Regional Marketing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7437715" y="7064335"/>
            <a:ext cx="6506051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Deploy localized campaigns in high-density customer areas for targeted outreach</a:t>
            </a:r>
            <a:endParaRPr lang="en-US" sz="15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6329F6-8649-6CC3-258A-C74133D6803E}"/>
              </a:ext>
            </a:extLst>
          </p:cNvPr>
          <p:cNvSpPr/>
          <p:nvPr/>
        </p:nvSpPr>
        <p:spPr>
          <a:xfrm>
            <a:off x="12667785" y="7571678"/>
            <a:ext cx="1873405" cy="5687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820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31023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 conclusion, these insights offer a strategic framework for driving sustainable growth in the retail sector. By leveraging targeted marketing strategies, enhancing customer retention initiatives, and implementing effective product management practices, businesses can establish a competitive advantage and achieve long-term success in a dynamic retail market.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F5F89F-4CF9-FDD0-52AC-4AE785CD17B1}"/>
              </a:ext>
            </a:extLst>
          </p:cNvPr>
          <p:cNvSpPr/>
          <p:nvPr/>
        </p:nvSpPr>
        <p:spPr>
          <a:xfrm>
            <a:off x="12667785" y="7571678"/>
            <a:ext cx="1873405" cy="5687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92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0153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283333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323749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Transactions analyzed across diverse product categories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180153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283333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Dimensions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323749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Features covering demographics, products, and transactions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180153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$59.76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283333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Average Purchase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32374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Mean transaction value in USD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534233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44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8893493" y="637413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Average Age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893493" y="6864548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Mean customer age across all segments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224DD1-C2AB-C431-427B-3FEAC5EE5734}"/>
              </a:ext>
            </a:extLst>
          </p:cNvPr>
          <p:cNvSpPr/>
          <p:nvPr/>
        </p:nvSpPr>
        <p:spPr>
          <a:xfrm>
            <a:off x="12667785" y="7571678"/>
            <a:ext cx="1873405" cy="5687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6359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Quality Check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Identified 37 missing values in Review Rating column requiring attention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Cleaning &amp; Imputation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Filled missing ratings with category-specific medians to preserve data integrity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Created age groups and numeric purchase frequency mappings for deeper analysis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Database Publishing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Exported cleaned dataset to MySQL for advanced business intelligence queries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253234-98A2-B905-35E0-E2FE93B5C71E}"/>
              </a:ext>
            </a:extLst>
          </p:cNvPr>
          <p:cNvSpPr/>
          <p:nvPr/>
        </p:nvSpPr>
        <p:spPr>
          <a:xfrm>
            <a:off x="12667785" y="7571678"/>
            <a:ext cx="1873405" cy="5687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1820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D302C"/>
          </a:solidFill>
          <a:ln/>
        </p:spPr>
      </p:sp>
      <p:sp>
        <p:nvSpPr>
          <p:cNvPr id="5" name="Text 2"/>
          <p:cNvSpPr/>
          <p:nvPr/>
        </p:nvSpPr>
        <p:spPr>
          <a:xfrm>
            <a:off x="4005977" y="6541651"/>
            <a:ext cx="51375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61A092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6973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460545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Male Customers Drive Revenue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8959096" y="3133844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Male buyers contribute more than double the revenue compared to female buyers, generating $157,890 versus $75,191.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4426625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significant gap presents opportunities for targeted marketing strategies.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BF1365-EA12-C52E-4133-10F49BC070CD}"/>
              </a:ext>
            </a:extLst>
          </p:cNvPr>
          <p:cNvSpPr/>
          <p:nvPr/>
        </p:nvSpPr>
        <p:spPr>
          <a:xfrm>
            <a:off x="12667785" y="7571678"/>
            <a:ext cx="1873405" cy="5687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3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95920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65440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2557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4258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Average rating: 3.86 out of 5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595920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565440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2557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4258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Average rating: 3.84 out of 5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595920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565440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2557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4258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Boots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Average rating: 3.82 out of 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4840486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481000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5003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46704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407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Hat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589788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Average rating: 3.80 out of 5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4840486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481000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5003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46704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407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Skirt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589788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Average rating: 3.78 out of 5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93790" y="6773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Customer satisfaction is highest in footwear and accessories categories, demonstrating strong product appeal.</a:t>
            </a:r>
            <a:endParaRPr lang="en-US" sz="17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942635-F15A-E42D-89EF-DF180C272EBB}"/>
              </a:ext>
            </a:extLst>
          </p:cNvPr>
          <p:cNvSpPr/>
          <p:nvPr/>
        </p:nvSpPr>
        <p:spPr>
          <a:xfrm>
            <a:off x="12667785" y="7571678"/>
            <a:ext cx="1873405" cy="5687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589002"/>
            <a:ext cx="7666315" cy="6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Customer Segmentation Insights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1532573" y="2969062"/>
            <a:ext cx="2631519" cy="534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80%</a:t>
            </a:r>
            <a:endParaRPr lang="en-US" sz="4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46" y="1631871"/>
            <a:ext cx="3209211" cy="32092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11260" y="5108377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Loyal Customers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48784" y="5570934"/>
            <a:ext cx="419933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3,116 customers with 10+ purchases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999321" y="2969062"/>
            <a:ext cx="2631519" cy="534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18%</a:t>
            </a:r>
            <a:endParaRPr lang="en-US" sz="4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595" y="1631871"/>
            <a:ext cx="3209211" cy="320921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8009" y="5108377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Returning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215533" y="5570934"/>
            <a:ext cx="419933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701 customers with 2-10 purchases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10466070" y="2969062"/>
            <a:ext cx="2631519" cy="534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2%</a:t>
            </a:r>
            <a:endParaRPr lang="en-US" sz="42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343" y="1631871"/>
            <a:ext cx="3209211" cy="320921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44758" y="5108377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New Customers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9682282" y="5570934"/>
            <a:ext cx="419933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83 customers with 1 purchase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748784" y="6234113"/>
            <a:ext cx="3581638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Strong Retention Success</a:t>
            </a:r>
            <a:endParaRPr lang="en-US" sz="2500" dirty="0"/>
          </a:p>
        </p:txBody>
      </p:sp>
      <p:sp>
        <p:nvSpPr>
          <p:cNvPr id="16" name="Text 11"/>
          <p:cNvSpPr/>
          <p:nvPr/>
        </p:nvSpPr>
        <p:spPr>
          <a:xfrm>
            <a:off x="748784" y="6955988"/>
            <a:ext cx="13132832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large proportion of loyal customers indicates excellent retention and positive customer experience. Focus should shift to converting returning customers into loyal advocates.</a:t>
            </a:r>
            <a:endParaRPr lang="en-US" sz="16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148CBD-94C9-6B37-4863-7ABBB08DBBE3}"/>
              </a:ext>
            </a:extLst>
          </p:cNvPr>
          <p:cNvSpPr/>
          <p:nvPr/>
        </p:nvSpPr>
        <p:spPr>
          <a:xfrm>
            <a:off x="12667785" y="7571678"/>
            <a:ext cx="1873405" cy="5687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829" y="736283"/>
            <a:ext cx="6955393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Subscription Performance Gap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7829" y="3922514"/>
            <a:ext cx="13174742" cy="22860"/>
          </a:xfrm>
          <a:prstGeom prst="roundRect">
            <a:avLst>
              <a:gd name="adj" fmla="val 382074"/>
            </a:avLst>
          </a:prstGeom>
          <a:solidFill>
            <a:srgbClr val="C5D2CF"/>
          </a:solidFill>
          <a:ln/>
        </p:spPr>
      </p:sp>
      <p:sp>
        <p:nvSpPr>
          <p:cNvPr id="4" name="Shape 2"/>
          <p:cNvSpPr/>
          <p:nvPr/>
        </p:nvSpPr>
        <p:spPr>
          <a:xfrm>
            <a:off x="727829" y="1802011"/>
            <a:ext cx="6457355" cy="2120503"/>
          </a:xfrm>
          <a:prstGeom prst="roundRect">
            <a:avLst>
              <a:gd name="adj" fmla="val 411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656761" y="2017514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Subscribed Customers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43332" y="2466975"/>
            <a:ext cx="6026348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Average spend: 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$59.49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43332" y="2924413"/>
            <a:ext cx="6026348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Total revenue: 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$62,645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43332" y="3381851"/>
            <a:ext cx="6026348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Among repeat buyers (5+ purchases): 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958 subscribed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45097" y="3945374"/>
            <a:ext cx="6457474" cy="2120503"/>
          </a:xfrm>
          <a:prstGeom prst="rect">
            <a:avLst/>
          </a:prstGeom>
          <a:solidFill>
            <a:srgbClr val="DFECE9"/>
          </a:solidFill>
          <a:ln/>
        </p:spPr>
      </p:sp>
      <p:sp>
        <p:nvSpPr>
          <p:cNvPr id="10" name="Text 8"/>
          <p:cNvSpPr/>
          <p:nvPr/>
        </p:nvSpPr>
        <p:spPr>
          <a:xfrm>
            <a:off x="9248061" y="4153257"/>
            <a:ext cx="285154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Unsubscribed Customers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660600" y="4602718"/>
            <a:ext cx="6026468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Average spend: 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$59.87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660600" y="5060156"/>
            <a:ext cx="6026468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Total revenue: 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$170,436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660600" y="5517594"/>
            <a:ext cx="6026468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Among repeat buyers (5+ purchases): 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2,518 unsubscribed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27829" y="6276856"/>
            <a:ext cx="13174742" cy="1216343"/>
          </a:xfrm>
          <a:prstGeom prst="roundRect">
            <a:avLst>
              <a:gd name="adj" fmla="val 7181"/>
            </a:avLst>
          </a:prstGeom>
          <a:solidFill>
            <a:srgbClr val="CFE2DE"/>
          </a:solidFill>
          <a:ln/>
        </p:spPr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12" y="6568083"/>
            <a:ext cx="259913" cy="207883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403509" y="6536650"/>
            <a:ext cx="12291179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Critical Finding:</a:t>
            </a:r>
            <a:r>
              <a:rPr lang="en-US" sz="16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Unsubscribed customers spend more and generate higher total sales. The subscription program is not effectively influencing spending behavior and needs enhancement.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17103F-55A3-0197-C56A-6F80FEC9176A}"/>
              </a:ext>
            </a:extLst>
          </p:cNvPr>
          <p:cNvSpPr/>
          <p:nvPr/>
        </p:nvSpPr>
        <p:spPr>
          <a:xfrm>
            <a:off x="12667785" y="7571678"/>
            <a:ext cx="1873405" cy="5687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3946922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Revenue by Age Group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243013"/>
            <a:ext cx="10420350" cy="58353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2450" y="7549898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Young adults are the largest revenue contributors at $62,143, forming the core customer base and primary driver of sales performance.</a:t>
            </a:r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61BE6-9A43-E8D1-E0E1-DAAFB519BD2A}"/>
              </a:ext>
            </a:extLst>
          </p:cNvPr>
          <p:cNvSpPr/>
          <p:nvPr/>
        </p:nvSpPr>
        <p:spPr>
          <a:xfrm>
            <a:off x="10058400" y="6844007"/>
            <a:ext cx="1828800" cy="5500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1728C-DEC9-316B-769D-C96FD04FDA8A}"/>
              </a:ext>
            </a:extLst>
          </p:cNvPr>
          <p:cNvSpPr txBox="1"/>
          <p:nvPr/>
        </p:nvSpPr>
        <p:spPr>
          <a:xfrm>
            <a:off x="10298151" y="6787004"/>
            <a:ext cx="134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6B4AE"/>
                </a:solidFill>
              </a:rPr>
              <a:t> </a:t>
            </a:r>
            <a:r>
              <a:rPr lang="en-US" dirty="0">
                <a:solidFill>
                  <a:srgbClr val="5B5B56"/>
                </a:solidFill>
              </a:rPr>
              <a:t>$75,000.00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51897F-16D9-8B2D-D5C3-B197134C3B74}"/>
              </a:ext>
            </a:extLst>
          </p:cNvPr>
          <p:cNvSpPr/>
          <p:nvPr/>
        </p:nvSpPr>
        <p:spPr>
          <a:xfrm>
            <a:off x="12667785" y="7571678"/>
            <a:ext cx="1873405" cy="5687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22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Dashboard Highlights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01221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3271242"/>
            <a:ext cx="340162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0084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Customer Base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49889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4,000 customers with $59.76 average purchase value and 3.75 review rating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3101221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060" y="3271242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43776" y="40084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Category Leadership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43776" y="4498896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Clothing leads in both customer engagement and revenue, followed by accessories and footwear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3101221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8232" y="3271242"/>
            <a:ext cx="340162" cy="34016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866948" y="40084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Untapped Potential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866948" y="449889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Most customers not subscribed or using discounts—significant opportunity for loyalty strategies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4C22A1-3CC9-EEC9-EAC7-455F23EEC6C0}"/>
              </a:ext>
            </a:extLst>
          </p:cNvPr>
          <p:cNvSpPr/>
          <p:nvPr/>
        </p:nvSpPr>
        <p:spPr>
          <a:xfrm>
            <a:off x="12667785" y="7571678"/>
            <a:ext cx="1873405" cy="5687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b3a64ce1-ac76-4f34-a0e0-7919df858988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YUW/bOAz+K4Ff9hIcbEuW7b61ud3TbVe0h70MRUBLlOPNsQxJ7toV+e8ny8m1aYMGlxsaB+hTYJKhSH4fJUoPgahMW8P9Z1hicBZcKPV9Cfr7JAqmQTPIaMYxQyLzIkt4BjGlCXFa1dpKNSY4ewgs6BLtl8p0UPeOnPDrzTSAur6Esv+SUBucBi1qoxqoq584GDuV1R2upgHetbXS0Lu8tmCxd3vrzN23CyH6rV8RuK1u8Rq5HaQ8TmOSpTKCjOVMsjjjuTMzg4GPbKdJ79ovP1ONhapxy/Qy6hLjMQlFKGRUEMIYz3q5rGq7NinuP9612mXncr5v++Kci1toOIrAp6DRDBE/BJ8QTKd9Hh+3FNeq0xyvUHpVYyt73+fSGauWqOcFLuC2UnqykZhg5epzqZWrnjc9d3VxZZ1cOj8LMDg5X6qusd5soX7MNLr6ieAsXE3HEOYV3lb4Y3LlsG3KsQX5uVsWqCd/yclsy2Q7xBsnMS76ek3bRwb9PUTOQYu1yjVG8c0xsOeL+5vSAvXFvafM75XecDeePsvkrVN0OfVdxyDmPM5JnCcUolRSxg+n/HlZaizBrj+385ipulvukP/v/P41rYRX/dE16yInr5Ft5kSl0hX3mOHbxGq6wnBd+Z1zbtw+1x1EN6Gazs4WoO2hdBshVKubzQ7v/vHtyR6+RmpI6o2hcV3izKIixzAXAljGSCI451LubZOjEIxvanXQPnscVrTrc2wOj+fYIzPCA/qjAH2C3bG3DkfukCfcGtoCshBjFiFJmaQxC1MRFe9tcZRzbf+EUjt3qFFcnGRvjPnkeNEXeRRmlKciS4ooYYRhGI/0uPhF84ipK456i1GBW67046wACz7Rdli3wkGvhFejr8ND8GflajP4/gJ117v9cAGm4h/6aXU9r+5E2Zub400HMhJucmaYJUmaR6mAPIJxwl1i45r8HeFXazOAWqQRFFnIeUgBGS1oRnGcoL5ytr3D+nJzllQWWUKLnBGSUCZSksXjBNYsqrZ16M19EGNFt39vqzfTwgt3xrqi2Wsf5bW32+PcvxSOgTjPq78eeQlP+g0BJUlDQorQ7QzjZA+UOC+16tpTmnnfr4KncRV8Sq6hMWiaAheExkno7oNxLiKR7G2MkbHvlF4SRWV4T405tG1doXh/RhzHZXAHLkODJKxIkIXStQjNWJ4WRTbSx5Ja8QHREzo4fu1jCfzsNH6C9nlbHJFXT0BZX1CAESBJLLNcipD2T9LET1yvToQLcL9bWfkHCzcJxzROsyTKE+RU8oGbh/gCSHKgQqZMcEYEk7mke31ZvLOFunvuzTvcNbyqzpoWOF5CgzumTsdIcLc58Z9mzdXqH90U1ZkNHwAA&quot;"/>
    <we:property name="creatorSessionId" value="&quot;54d1272d-e604-4c85-b955-cae5b9aeb46b&quot;"/>
    <we:property name="creatorTenantId" value="&quot;74d7edcc-0d59-4bda-8fee-a79396508ff5&quot;"/>
    <we:property name="creatorUserId" value="&quot;100320053A919937&quot;"/>
    <we:property name="datasetId" value="&quot;6269064e-a375-467c-a6aa-ff2b81a080fa&quot;"/>
    <we:property name="embedUrl" value="&quot;/reportEmbed?reportId=b67eb7ae-fdf8-4536-a744-53aaf6714c62&amp;config=eyJjbHVzdGVyVXJsIjoiaHR0cHM6Ly9XQUJJLUlORElBLUNFTlRSQUwtQS1QUklNQVJZLXJlZGlyZWN0LmFuYWx5c2lzLndpbmRvd3MubmV0IiwiZW1iZWRGZWF0dXJlcyI6eyJ1c2FnZU1ldHJpY3NWTmV4dCI6dHJ1ZX19&amp;disableSensitivityBanner=true&amp;storytellingChangeViewModeShortcutKeys=true&quot;"/>
    <we:property name="initialStateBookmark" value="&quot;H4sIAAAAAAAAA+1ZS2/bOBD+K4YuvRgLPShKys3xZi/dPJAseikCY0QOZbayKFBUmjTwf1+Ksps4MeKFt4hlIKdAw/FwHt8MPzKPHpdNXcLDBSzQO/FOlfq+AP19FHhjr1rJLi8/n0+uP88uJudnVqxqI1XVeCePngFdoPkimxbKzoIVfr0de1CWV1B0XwLKBsdejbpRFZTyJ/bKdsnoFpdjD+/rUmnoTN4YMNiZvbPq9tvuHfwR2R2BGXmHN8hML2VhEkZpIgJIaUYFDVOWWbWmV3CebVXpTLvtp6oyICu7TScjhMQsjHzucxHkUUQpSzu5kKVZqeQPZ/e1ttHZmB/qLisTfgcVQ+65EDQ2vceP3jlC02oXx9nGwo1qNcNrFG6pMtI8dLG0jVEL1LMc53AnlR6tJY23tPm50spmz6lObF5sWkdX1s4cGhxNFqqtjFObqx9TjTZ/3Dvxl+MhuHmNdxJ/jK5tbatiaE5etIsc9ehSjKYbKpsu3lpJY70vV7B9QtA/vecMNF8t2cbIv1kEdnixP1Oaoz59cJD5U+o1dsPxi0jeO0QbU9d1FELGwiwKs5hAkAhC2f6QnxSFxgLM6nMzjqkq28UW+f+O75eq5G7pr7ZaJTl+C2xTKyqUlszVDN/H16bNG6alm5yzxs65di+4cVW1ZjoHbfaF2wBLtbxdT3j7i2/PZviqUn1Q71wa2yVWLcgz9DPOgaY0ijljTIidbXIQgLF1rvaas4dBRb06x2bwdI49IcPfoz9y0EfYHTvzcOAOeYatvi0g9TGkAUYJFSSkfsKD/KMtDnKu7WYopTWHGvnpUfbGkE+OV32RBX5KWMLTOA9iGlH0w4EeF7+JjzSlZKg3EOXZ7QpHZzkYcIHW/b4S+3XF3TK6PDx6f0ubm972FyjbzuynU2gk+9Sx1RVf3Vplp94cjh2IgFvmTDGN4yQLEg5ZAMMsd4GVbfKPCr+Zm76oeRJAnvqM+QSQkpykBIdZ1DfOto+yvh7Ogog8jUme0SiKCeVJlIbDLGwzl3VtqzdzTgy1ut17W7lmC6/MNcYmzdw4L2+c3g7j7qVwCMB5mf0V5Y1Y3A0EFFHiR1Hu28kwTPRAgbNCq7Y+Js77cRU8jqvgc3D1jUGSBBiPSBj79j4YZjzg8c7GGBj6juklkcuGddCYQV2XEvnHM+IwLoNb6tI3SEzzGKkvbIuQlGZJnqcDfSwpFesrekQHx+99LIGfrcZzqF+2xQFx9awoqwsK0AiiOBRpJrhPuifpyDGuNxnhHOzfjajcg4VlwiEJkzQOshgZEazH5j62AOIMCBcJ5YxGnIpMkJ22DN6bXN2/tOYMbiOvqjVNDQyvoMItrNMiEuxtjv9XrjnuvJF5uYv5dv+r/sVNl8t/Aakk/l82HwAA&quot;"/>
    <we:property name="isFiltersActionButtonVisible" value="true"/>
    <we:property name="isFooterCollapsed" value="true"/>
    <we:property name="isVisualContainerHeaderHidden" value="false"/>
    <we:property name="pageDisplayName" value="&quot;Page 1&quot;"/>
    <we:property name="pageName" value="&quot;c272387f1a8696f628c9&quot;"/>
    <we:property name="reportEmbeddedTime" value="&quot;2025-11-11T16:52:07.496Z&quot;"/>
    <we:property name="reportName" value="&quot;customer_analysis&quot;"/>
    <we:property name="reportState" value="&quot;CONNECTED&quot;"/>
    <we:property name="reportUrl" value="&quot;/groups/me/reports/b67eb7ae-fdf8-4536-a744-53aaf6714c62/c272387f1a8696f628c9?bookmarkGuid=f97acb72-9d18-4aca-91b0-e159a295688c&amp;bookmarkUsage=1&amp;ctid=74d7edcc-0d59-4bda-8fee-a79396508ff5&amp;fromEntryPoint=export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592</Words>
  <Application>Microsoft Office PowerPoint</Application>
  <PresentationFormat>Custom</PresentationFormat>
  <Paragraphs>109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Martel Sans</vt:lpstr>
      <vt:lpstr>Kanit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Yuvraj Singh</cp:lastModifiedBy>
  <cp:revision>4</cp:revision>
  <dcterms:created xsi:type="dcterms:W3CDTF">2025-11-11T16:43:50Z</dcterms:created>
  <dcterms:modified xsi:type="dcterms:W3CDTF">2025-11-11T16:57:50Z</dcterms:modified>
</cp:coreProperties>
</file>